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61" r:id="rId3"/>
    <p:sldId id="262" r:id="rId4"/>
    <p:sldId id="263" r:id="rId5"/>
    <p:sldId id="271" r:id="rId6"/>
    <p:sldId id="272" r:id="rId7"/>
    <p:sldId id="270" r:id="rId8"/>
    <p:sldId id="260" r:id="rId9"/>
    <p:sldId id="264" r:id="rId10"/>
    <p:sldId id="266" r:id="rId11"/>
    <p:sldId id="267" r:id="rId12"/>
    <p:sldId id="268" r:id="rId13"/>
    <p:sldId id="276" r:id="rId14"/>
    <p:sldId id="273" r:id="rId15"/>
    <p:sldId id="274" r:id="rId16"/>
    <p:sldId id="277" r:id="rId17"/>
    <p:sldId id="275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5" d="100"/>
          <a:sy n="85" d="100"/>
        </p:scale>
        <p:origin x="41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2C2D-4396-4025-A824-D08EC3AADF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325B1-CA0B-47D5-8490-887A9E962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17764-AE1F-4936-A0BE-8924059C5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17B6E-D7D9-4443-8D31-74D7B9BA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703C3-0D0D-4CE0-8406-F3FDEBFE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7FC2-28E1-4FC6-8754-AFE135C97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12AF5-19F1-4DAD-A1BA-7D4D842C3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8944D-96C6-47DD-9FE5-6B97CA8E7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E9925-0461-4748-97E0-C66056E1E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5FEB3-86C0-4FE5-9035-5CFD3D03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3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EF5BE-9384-4463-BB7A-EA7133A8E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F95B4-2A38-4E32-B290-AB426992D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2A838-4C24-49AC-8EDD-ADFBFFFE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99939-BFA7-4C6D-878B-A48B38DD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7D8F8-221D-48B4-AA8B-0FE02E508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8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0535-A032-4487-8E9A-A2870C61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89D1D-574A-4567-BEBB-0B8465E51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C9DD4-47B3-4234-A74C-8FE8E08C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6A41C-0978-45F8-B70A-B7BE0E722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C11E1-3791-4B8A-AE98-16A75507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5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440C0-C4A6-4A1D-AC2D-FD454F4D8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AB885-E05B-44C5-9AF1-929CC2BB2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DF747-BD2B-4CDD-889F-CE06D221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068DA-7F01-4616-A55B-FCDC113F6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00184-AA64-45DB-B0EE-CD66828D8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0A1E6-29A4-41A7-8F26-58CD7F9F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EDA3-969E-4FB4-8F38-0968C01DB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3DE2A2-1B24-4938-9D1A-4B88D5C78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BCEBA-2F79-4839-9DEA-711BAE672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9282C-C2B5-4922-B4F5-8EC114D8F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7EFFD-4929-4B48-A2B0-5831461C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0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966B7-3EB1-413D-9135-18A1EAE55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34736-76E7-46C5-85B4-C0D6A3B81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1C1CF-02DE-4409-AE0E-64097312C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4F8ED-BA0F-40D9-B0A7-DB8F1E51B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7BD53-A17A-4F99-BDF8-D33F09FC26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1063FC-4096-4843-8D46-A5A42138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55003-662E-48BE-8541-5EC137FD3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5D6183-C5A8-443F-BD3B-16C1B22C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8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33A9-458C-495B-9CBB-F34FB079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241ABF-5E11-42F7-806A-97288283A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82203-409D-4F16-B48B-1891DC90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A19483-F4EE-477A-A9BB-C57D83C1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16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7704F-B2C1-439B-BEE0-A286433C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7B4C0-03F6-4A31-A3A2-7E0690855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526DD-9815-4A53-9008-06F0AB78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85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D7959-F4E5-43E0-9437-697664E30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DE1C-B4CF-48E7-9A3D-D5F76B3F8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F500-7F67-4111-ACC7-196B0FE01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7B14A-6BBC-4D20-AF63-52C014216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C9865-1CEC-4266-84B9-9E7608DA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86384-220E-47FE-BFEC-5C67CE31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94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AAF6-C2F6-45B1-8D43-43535E13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5442F-99C6-4ED2-A900-A7976A847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026FC1-8E7A-4889-9371-8B8E2B9630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348DA1-586E-4A5C-B3C6-27E2651E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744C90-131B-429A-8191-FD59297F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E024-7DE7-46AA-9C20-C6297A17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A01944-A2C1-4A1D-BE9C-7F5D3973F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5D1F0-4CD8-4937-947F-61905D472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39315-671B-41A7-A7BB-15B50FA83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071C7-4CBE-495D-B1A2-BFA913CA6F71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5BFA-2540-4D9C-8B65-B16E76E0B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49BD4-3497-4DD2-92FF-9628932C9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75C8B-79CA-4B4E-B7B6-C07DF41AB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0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python_pandas/python_pandas_introduction.ht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stanford.edu/~jurafsky/NLPCourseraSlides.html" TargetMode="External"/><Relationship Id="rId4" Type="http://schemas.openxmlformats.org/officeDocument/2006/relationships/hyperlink" Target="https://www.cl.cam.ac.uk/teaching/1617/NLP/slides1-public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lideshare.net/Simplilearn/support-vector-machine-how-support-vector-machine-works-svm-in-machine-learning-simplilearn?qid=8e732d49-ee9b-4ce8-9046-6f06b4c04ef7&amp;v=&amp;b=&amp;from_search=6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user/BostonDynamics/videos" TargetMode="External"/><Relationship Id="rId4" Type="http://schemas.openxmlformats.org/officeDocument/2006/relationships/hyperlink" Target="https://en.wikipedia.org/wiki/Lethal_autonomous_weap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ettyImages-641314680_LR_150dpi.jpg">
            <a:extLst>
              <a:ext uri="{FF2B5EF4-FFF2-40B4-BE49-F238E27FC236}">
                <a16:creationId xmlns:a16="http://schemas.microsoft.com/office/drawing/2014/main" id="{1033A7FC-72E0-4341-B66E-5963C40A5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30"/>
          <a:stretch/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6267" y="4388303"/>
            <a:ext cx="824089" cy="70298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13F6D6-EA37-4819-8199-87ED091B6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998" y="4551037"/>
            <a:ext cx="5021782" cy="15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>
                <a:solidFill>
                  <a:srgbClr val="000000"/>
                </a:solidFill>
              </a:rPr>
              <a:t>Overview of AI Technologies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21E9250-7E3B-4A31-AC6A-8077A65ED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Max Bezahler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</a:rPr>
              <a:t>Jan 21, 2020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753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75875-64D9-4F6A-AAD7-98BBD358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Process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A336C-82C5-43AF-8319-3AC95837C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55" y="1386434"/>
            <a:ext cx="9399090" cy="443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731D-7D7B-4820-9598-0513BEB5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CB8D7-7254-419C-999F-F7352EBDB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217" y="1646522"/>
            <a:ext cx="7631284" cy="446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60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074BF-A0BF-41B3-8760-14D7BB2E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AI Matters – Business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9E368-3D37-4B2C-8E3E-4A5029BB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92" y="1160584"/>
            <a:ext cx="10448815" cy="54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146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CBF7-C2B7-4F98-B55A-9E2C7C6AC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028"/>
            <a:ext cx="10515600" cy="1325563"/>
          </a:xfrm>
        </p:spPr>
        <p:txBody>
          <a:bodyPr/>
          <a:lstStyle/>
          <a:p>
            <a:r>
              <a:rPr lang="en-US" dirty="0"/>
              <a:t>Pandas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C74B0-D464-40A6-8DB6-EA927D024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Key Features of Pandas</a:t>
            </a:r>
          </a:p>
          <a:p>
            <a:r>
              <a:rPr lang="en-US" dirty="0"/>
              <a:t>Fast and efficient </a:t>
            </a:r>
            <a:r>
              <a:rPr lang="en-US" dirty="0" err="1"/>
              <a:t>DataFrame</a:t>
            </a:r>
            <a:r>
              <a:rPr lang="en-US" dirty="0"/>
              <a:t> object with default and customized indexing.</a:t>
            </a:r>
          </a:p>
          <a:p>
            <a:r>
              <a:rPr lang="en-US" dirty="0"/>
              <a:t>Tools for loading data into in-memory data objects from different file formats.</a:t>
            </a:r>
          </a:p>
          <a:p>
            <a:r>
              <a:rPr lang="en-US" dirty="0"/>
              <a:t>Data alignment and integrated handling of missing data.</a:t>
            </a:r>
          </a:p>
          <a:p>
            <a:r>
              <a:rPr lang="en-US" dirty="0"/>
              <a:t>Reshaping and pivoting of date sets.</a:t>
            </a:r>
          </a:p>
          <a:p>
            <a:r>
              <a:rPr lang="en-US" dirty="0"/>
              <a:t>Label-based slicing, indexing and </a:t>
            </a:r>
            <a:r>
              <a:rPr lang="en-US" dirty="0" err="1"/>
              <a:t>subsetting</a:t>
            </a:r>
            <a:r>
              <a:rPr lang="en-US" dirty="0"/>
              <a:t> of large data sets.</a:t>
            </a:r>
          </a:p>
          <a:p>
            <a:r>
              <a:rPr lang="en-US" dirty="0"/>
              <a:t>Columns from a data structure can be deleted or inserted.</a:t>
            </a:r>
          </a:p>
          <a:p>
            <a:r>
              <a:rPr lang="en-US" dirty="0"/>
              <a:t>Group by data for aggregation and transformations.</a:t>
            </a:r>
          </a:p>
          <a:p>
            <a:r>
              <a:rPr lang="en-US" dirty="0"/>
              <a:t>High performance merging and joining of data.</a:t>
            </a:r>
          </a:p>
          <a:p>
            <a:r>
              <a:rPr lang="en-US" dirty="0"/>
              <a:t>Time Series functionality.</a:t>
            </a:r>
          </a:p>
          <a:p>
            <a:pPr marL="0" indent="0">
              <a:buNone/>
            </a:pPr>
            <a:r>
              <a:rPr lang="en-US" sz="1200" dirty="0">
                <a:hlinkClick r:id="rId2"/>
              </a:rPr>
              <a:t>https://www.tutorialspoint.com/python_pandas/python_pandas_introduction.htm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4591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386A5F-09DC-4F06-A974-CE1625ADD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NLP</a:t>
            </a:r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BEB22-0688-4A25-8713-19ACFE9B6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476" y="2680914"/>
            <a:ext cx="4790605" cy="30779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3D19C-B30E-4AFE-8466-8EB3101F3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3273"/>
            <a:ext cx="4933741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linkClick r:id="rId4"/>
              </a:rPr>
              <a:t>https://www.cl.cam.ac.uk/teaching/1617/NLP/slides1-public.pdf</a:t>
            </a:r>
            <a:endParaRPr lang="en-US" sz="1600" dirty="0">
              <a:solidFill>
                <a:srgbClr val="000000"/>
              </a:solidFill>
              <a:hlinkClick r:id="rId5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hlinkClick r:id="rId5"/>
              </a:rPr>
              <a:t>https://web.stanford.edu/~jurafsky/NLPCourseraSlides.html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8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18A13-9E75-4C28-9B83-45C0A114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63" y="180837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 Nearest Neighbors (KNN)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E4C28-C2AC-487D-8B7B-90317EA68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169" y="1026233"/>
            <a:ext cx="6042372" cy="410881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07048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AC74CC-374A-406F-B5D8-B87BACD0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22" y="253105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KNN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003384-502A-44E9-A95E-0C6633EC8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152" y="1381468"/>
            <a:ext cx="6053389" cy="349583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0569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7F2EA1-29AB-4BDA-AF11-D3E04F168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SVM Support Vector Machines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16931-353B-4F87-81F7-3C81E6B0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875" y="3223435"/>
            <a:ext cx="5029200" cy="3369562"/>
          </a:xfrm>
          <a:prstGeom prst="rect">
            <a:avLst/>
          </a:prstGeom>
          <a:ln w="952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82A31-6035-4882-8521-8C4FFA636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43" y="184900"/>
            <a:ext cx="4819558" cy="2853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DA559A-3058-430D-A7E4-0351AB877689}"/>
              </a:ext>
            </a:extLst>
          </p:cNvPr>
          <p:cNvSpPr/>
          <p:nvPr/>
        </p:nvSpPr>
        <p:spPr>
          <a:xfrm>
            <a:off x="201706" y="639528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5"/>
              </a:rPr>
              <a:t>https://www.slideshare.net/Simplilearn/support-vector-machine-how-support-vector-machine-works-svm-in-machine-learning-simplilearn?qid=8e732d49-ee9b-4ce8-9046-6f06b4c04ef7&amp;v=&amp;b=&amp;from_search=6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852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4B567-E128-4E84-B8BA-A2ED1366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Branches of AI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2F938A-4C47-43A4-8B55-CD55EB28DB36}"/>
              </a:ext>
            </a:extLst>
          </p:cNvPr>
          <p:cNvSpPr txBox="1"/>
          <p:nvPr/>
        </p:nvSpPr>
        <p:spPr>
          <a:xfrm>
            <a:off x="1147285" y="3105778"/>
            <a:ext cx="84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94B62E-21DC-4AA5-95FE-36E0A2A8EBF8}"/>
              </a:ext>
            </a:extLst>
          </p:cNvPr>
          <p:cNvSpPr txBox="1"/>
          <p:nvPr/>
        </p:nvSpPr>
        <p:spPr>
          <a:xfrm>
            <a:off x="4529317" y="5852621"/>
            <a:ext cx="343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Natural Language Programming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1FD78-51D6-4DBD-ADDF-97DDE4C87B4D}"/>
              </a:ext>
            </a:extLst>
          </p:cNvPr>
          <p:cNvSpPr txBox="1"/>
          <p:nvPr/>
        </p:nvSpPr>
        <p:spPr>
          <a:xfrm>
            <a:off x="1571828" y="5746399"/>
            <a:ext cx="2747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Image Recognition</a:t>
            </a:r>
          </a:p>
          <a:p>
            <a:r>
              <a:rPr lang="en-US" b="1" dirty="0"/>
              <a:t>Machine Vision </a:t>
            </a:r>
          </a:p>
          <a:p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4C6266-B410-4BD4-AC97-79406E29B1E8}"/>
              </a:ext>
            </a:extLst>
          </p:cNvPr>
          <p:cNvSpPr txBox="1"/>
          <p:nvPr/>
        </p:nvSpPr>
        <p:spPr>
          <a:xfrm>
            <a:off x="2586121" y="1787778"/>
            <a:ext cx="19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Learning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771B0-55DD-42EC-9603-751B958BE41E}"/>
              </a:ext>
            </a:extLst>
          </p:cNvPr>
          <p:cNvSpPr txBox="1"/>
          <p:nvPr/>
        </p:nvSpPr>
        <p:spPr>
          <a:xfrm>
            <a:off x="6432175" y="1674674"/>
            <a:ext cx="2747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Linear, Logistic regression</a:t>
            </a:r>
          </a:p>
          <a:p>
            <a:r>
              <a:rPr lang="en-US" b="1" dirty="0"/>
              <a:t>K-means</a:t>
            </a:r>
          </a:p>
          <a:p>
            <a:r>
              <a:rPr lang="en-US" b="1" dirty="0"/>
              <a:t>Decision Trees </a:t>
            </a:r>
          </a:p>
          <a:p>
            <a:r>
              <a:rPr lang="en-US" b="1" dirty="0"/>
              <a:t>Sentiment Analysis </a:t>
            </a:r>
          </a:p>
          <a:p>
            <a:r>
              <a:rPr lang="en-US" b="1" dirty="0"/>
              <a:t>Support Vector Machine 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FE390A-074F-4411-A405-13C4E9F56AAF}"/>
              </a:ext>
            </a:extLst>
          </p:cNvPr>
          <p:cNvSpPr txBox="1"/>
          <p:nvPr/>
        </p:nvSpPr>
        <p:spPr>
          <a:xfrm>
            <a:off x="4762404" y="1808210"/>
            <a:ext cx="1994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Supervised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Unsupervised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8FB48-0428-40C2-85A8-FE6D1EDCCC75}"/>
              </a:ext>
            </a:extLst>
          </p:cNvPr>
          <p:cNvSpPr txBox="1"/>
          <p:nvPr/>
        </p:nvSpPr>
        <p:spPr>
          <a:xfrm>
            <a:off x="6385013" y="3567172"/>
            <a:ext cx="2747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Convolutional Neural Networks (CNN)</a:t>
            </a:r>
          </a:p>
          <a:p>
            <a:r>
              <a:rPr lang="en-US" b="1" dirty="0"/>
              <a:t>Recurrent Neural Networks (RNN)</a:t>
            </a:r>
          </a:p>
          <a:p>
            <a:r>
              <a:rPr lang="en-US" b="1" dirty="0"/>
              <a:t>Long Short Term Memory Networks (LSTM)</a:t>
            </a:r>
          </a:p>
          <a:p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89DBB-C369-43BD-B462-0653E254FB6D}"/>
              </a:ext>
            </a:extLst>
          </p:cNvPr>
          <p:cNvSpPr txBox="1"/>
          <p:nvPr/>
        </p:nvSpPr>
        <p:spPr>
          <a:xfrm>
            <a:off x="3128485" y="3833456"/>
            <a:ext cx="1994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Deep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51A73-D5C7-4575-AD11-54FEB5BFE9C9}"/>
              </a:ext>
            </a:extLst>
          </p:cNvPr>
          <p:cNvSpPr txBox="1"/>
          <p:nvPr/>
        </p:nvSpPr>
        <p:spPr>
          <a:xfrm>
            <a:off x="463627" y="5838732"/>
            <a:ext cx="93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E75CE-08DA-44A9-AEAA-D112509CBD07}"/>
              </a:ext>
            </a:extLst>
          </p:cNvPr>
          <p:cNvSpPr txBox="1"/>
          <p:nvPr/>
        </p:nvSpPr>
        <p:spPr>
          <a:xfrm>
            <a:off x="7920320" y="5690403"/>
            <a:ext cx="2747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Machine Translation</a:t>
            </a:r>
          </a:p>
          <a:p>
            <a:r>
              <a:rPr lang="en-US" b="1" dirty="0"/>
              <a:t>Chat Bots </a:t>
            </a:r>
          </a:p>
          <a:p>
            <a:r>
              <a:rPr lang="en-US" b="1" dirty="0"/>
              <a:t>Sentiment Analysis </a:t>
            </a:r>
          </a:p>
          <a:p>
            <a:r>
              <a:rPr lang="en-US" b="1" dirty="0"/>
              <a:t>NL Generation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7692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3CAFB-7C40-4323-AEEB-6229AA64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6B514-94C9-484D-A30D-D70231474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00000"/>
                </a:solidFill>
              </a:rPr>
              <a:t>At the end of this presentation you should be able to:</a:t>
            </a:r>
          </a:p>
          <a:p>
            <a:r>
              <a:rPr lang="en-US" sz="2400">
                <a:solidFill>
                  <a:srgbClr val="000000"/>
                </a:solidFill>
              </a:rPr>
              <a:t>Provide an overview of AI</a:t>
            </a:r>
          </a:p>
          <a:p>
            <a:r>
              <a:rPr lang="en-US" sz="2400">
                <a:solidFill>
                  <a:srgbClr val="000000"/>
                </a:solidFill>
              </a:rPr>
              <a:t>Setup Python environment and run Jupyter Notebooks</a:t>
            </a:r>
          </a:p>
          <a:p>
            <a:r>
              <a:rPr lang="en-US" sz="2400">
                <a:solidFill>
                  <a:srgbClr val="000000"/>
                </a:solidFill>
              </a:rPr>
              <a:t>Use Pandas for high level data analysis </a:t>
            </a:r>
          </a:p>
          <a:p>
            <a:r>
              <a:rPr lang="en-US" sz="2400">
                <a:solidFill>
                  <a:srgbClr val="000000"/>
                </a:solidFill>
              </a:rPr>
              <a:t>Understand and Run High level Concepts of 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Sentiment Analysis 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SVM</a:t>
            </a:r>
          </a:p>
          <a:p>
            <a:pPr lvl="1"/>
            <a:r>
              <a:rPr lang="en-US">
                <a:solidFill>
                  <a:srgbClr val="000000"/>
                </a:solidFill>
              </a:rPr>
              <a:t>Knn</a:t>
            </a:r>
          </a:p>
          <a:p>
            <a:r>
              <a:rPr lang="en-US" sz="2400">
                <a:solidFill>
                  <a:srgbClr val="000000"/>
                </a:solidFill>
              </a:rPr>
              <a:t>Know how to get help and run Python modules </a:t>
            </a:r>
          </a:p>
          <a:p>
            <a:pPr marL="0" indent="0">
              <a:buNone/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45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52C1A-9FB2-4A3E-9BAC-A8C4AD3F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Technologies Mimic Humans’ Abilities To Sense, Think, And 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15C40-9A20-4F2A-9DB1-39FBD1DE5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767" y="1477692"/>
            <a:ext cx="6585160" cy="5435130"/>
          </a:xfrm>
          <a:prstGeom prst="rect">
            <a:avLst/>
          </a:prstGeom>
        </p:spPr>
      </p:pic>
      <p:pic>
        <p:nvPicPr>
          <p:cNvPr id="1026" name="Picture 2" descr="Terminator: Dark Fate Exclusive Photos Reveal New Looks at Arnold Schwarzenegger and Linda ...">
            <a:extLst>
              <a:ext uri="{FF2B5EF4-FFF2-40B4-BE49-F238E27FC236}">
                <a16:creationId xmlns:a16="http://schemas.microsoft.com/office/drawing/2014/main" id="{8EA9B81A-1A5F-44AC-BD23-DDE27333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96" y="2432329"/>
            <a:ext cx="4866752" cy="273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AD616A-CAE5-4CED-9A27-E7CCE99C7B79}"/>
              </a:ext>
            </a:extLst>
          </p:cNvPr>
          <p:cNvSpPr/>
          <p:nvPr/>
        </p:nvSpPr>
        <p:spPr>
          <a:xfrm>
            <a:off x="331596" y="5485116"/>
            <a:ext cx="576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https://en.wikipedia.org/wiki/Lethal_autonomous_weapon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F8DF9-7F92-4C14-AC74-040A799AD0E9}"/>
              </a:ext>
            </a:extLst>
          </p:cNvPr>
          <p:cNvSpPr/>
          <p:nvPr/>
        </p:nvSpPr>
        <p:spPr>
          <a:xfrm>
            <a:off x="319216" y="5985021"/>
            <a:ext cx="5518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https://www.youtube.com/user/BostonDynamics/videos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3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91"/>
            <a:ext cx="544692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983823-78B8-4EE4-AA7A-C49761B3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Connecting AI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C2974-97C0-4825-A828-831703053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28" y="261257"/>
            <a:ext cx="7078927" cy="624715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052189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867EAF-AE1D-4322-9DE8-383AE3F7B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691"/>
            <a:ext cx="5446920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676238-7F95-4EEB-836A-7D2392787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761DC5-C1EC-4A95-AFF2-9E5BEA440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57" y="3121701"/>
            <a:ext cx="3658053" cy="17865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Domain Interactions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70F85-2A1C-40DD-9941-089DF79F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767" y="1406769"/>
            <a:ext cx="8143126" cy="4441372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963258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F335D-DA60-47A9-8E5F-772BF123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Industries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DB1F4-5A84-4227-AF64-A8610D87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8" y="1223778"/>
            <a:ext cx="12060912" cy="50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7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BC56-46D2-4135-B9DA-5904912E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Gartner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B5DA4-257C-4818-B035-DB89330C2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50" y="1274764"/>
            <a:ext cx="10379974" cy="521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11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ED74-360F-4505-B8CD-8A4FA788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59D40-4042-443F-9F00-9262F8962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Topics and hands-on are covered in the specific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Python Environment  </a:t>
            </a:r>
          </a:p>
          <a:p>
            <a:r>
              <a:rPr lang="en-US" dirty="0"/>
              <a:t>Pandas </a:t>
            </a:r>
          </a:p>
          <a:p>
            <a:r>
              <a:rPr lang="en-US" dirty="0"/>
              <a:t>NLP Sentiment analysis </a:t>
            </a:r>
          </a:p>
          <a:p>
            <a:r>
              <a:rPr lang="en-US" dirty="0"/>
              <a:t>K Nearest Neighbors </a:t>
            </a:r>
          </a:p>
          <a:p>
            <a:r>
              <a:rPr lang="en-US" dirty="0"/>
              <a:t>Support Vector Machines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964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BA12-0EB2-4CD5-9144-1BC90740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1" y="2987301"/>
            <a:ext cx="10515600" cy="1325563"/>
          </a:xfrm>
        </p:spPr>
        <p:txBody>
          <a:bodyPr/>
          <a:lstStyle/>
          <a:p>
            <a:r>
              <a:rPr lang="en-US" dirty="0"/>
              <a:t>AI Readiness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BA4A7-FB91-4420-A2A2-EA3987A69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033" y="560164"/>
            <a:ext cx="8495882" cy="652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3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383</Words>
  <Application>Microsoft Office PowerPoint</Application>
  <PresentationFormat>Widescreen</PresentationFormat>
  <Paragraphs>75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Overview of AI Technologies</vt:lpstr>
      <vt:lpstr>Learning Objectives</vt:lpstr>
      <vt:lpstr>AI Technologies Mimic Humans’ Abilities To Sense, Think, And Act</vt:lpstr>
      <vt:lpstr>Connecting AI Components</vt:lpstr>
      <vt:lpstr>Domain Interactions</vt:lpstr>
      <vt:lpstr>Industries</vt:lpstr>
      <vt:lpstr>Gartner  </vt:lpstr>
      <vt:lpstr>Topics Covered Today</vt:lpstr>
      <vt:lpstr>AI Readiness </vt:lpstr>
      <vt:lpstr>Robotic Process Automation</vt:lpstr>
      <vt:lpstr>RPA</vt:lpstr>
      <vt:lpstr>Why AI Matters – Business </vt:lpstr>
      <vt:lpstr>Pandas </vt:lpstr>
      <vt:lpstr>NLP</vt:lpstr>
      <vt:lpstr>K Nearest Neighbors (KNN)</vt:lpstr>
      <vt:lpstr>KNN Example</vt:lpstr>
      <vt:lpstr>SVM Support Vector Machines</vt:lpstr>
      <vt:lpstr>Branches of AI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AI Technologies</dc:title>
  <dc:creator>Bezahler, Max</dc:creator>
  <cp:lastModifiedBy>Bezahler, Max</cp:lastModifiedBy>
  <cp:revision>3</cp:revision>
  <dcterms:created xsi:type="dcterms:W3CDTF">2020-01-20T13:02:32Z</dcterms:created>
  <dcterms:modified xsi:type="dcterms:W3CDTF">2020-01-20T15:33:30Z</dcterms:modified>
</cp:coreProperties>
</file>